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" pitchFamily="2" charset="0"/>
      <p:regular r:id="rId18"/>
      <p:bold r:id="rId19"/>
      <p:italic r:id="rId20"/>
    </p:embeddedFont>
    <p:embeddedFont>
      <p:font typeface="Libre Baskerville" panose="020000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9B3D815-26D8-48AB-B62C-2524BA65CBD7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Untitled Section" id="{6F3E231A-1841-4214-B856-94070EEA1D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5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76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060013"/>
            <a:ext cx="5429607" cy="159043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906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Ignite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39553"/>
            <a:ext cx="819447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School of Computer Science and Engineering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805005"/>
            <a:ext cx="916019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Department of Computer Science and Engineering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93790" y="557045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Submitted By: Om Gawande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1885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2427030141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8065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Supervised By: Arpita Baronia Ma'am</a:t>
            </a:r>
            <a:endParaRPr lang="en-US" sz="17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21804D-B965-FB42-2DB3-6ADAE61879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382" y="7290833"/>
            <a:ext cx="1752845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3068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6924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One slide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AAF0C9-92CF-B949-4352-F9F1F634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667" y="7327667"/>
            <a:ext cx="1894733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C0759-11D7-6B55-2C4D-17B5EECFA0AC}"/>
              </a:ext>
            </a:extLst>
          </p:cNvPr>
          <p:cNvSpPr txBox="1"/>
          <p:nvPr/>
        </p:nvSpPr>
        <p:spPr>
          <a:xfrm>
            <a:off x="3984913" y="3002973"/>
            <a:ext cx="6660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Thank You</a:t>
            </a:r>
            <a:endParaRPr lang="en-IN" sz="9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13FDF-62EC-A3AB-9BE9-9B1A7A384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7555" y="7353178"/>
            <a:ext cx="1752845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62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648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Outline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28893"/>
            <a:ext cx="226814" cy="283488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3883938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2"/>
          <p:cNvSpPr/>
          <p:nvPr/>
        </p:nvSpPr>
        <p:spPr>
          <a:xfrm>
            <a:off x="793790" y="4058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528893"/>
            <a:ext cx="226814" cy="2834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216962" y="3883938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8" name="Text 4"/>
          <p:cNvSpPr/>
          <p:nvPr/>
        </p:nvSpPr>
        <p:spPr>
          <a:xfrm>
            <a:off x="5216962" y="4058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Literature Review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133" y="3528893"/>
            <a:ext cx="226814" cy="283488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9640133" y="3883938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1" name="Text 6"/>
          <p:cNvSpPr/>
          <p:nvPr/>
        </p:nvSpPr>
        <p:spPr>
          <a:xfrm>
            <a:off x="9640133" y="40582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809411"/>
            <a:ext cx="226814" cy="283488"/>
          </a:xfrm>
          <a:prstGeom prst="rect">
            <a:avLst/>
          </a:prstGeom>
        </p:spPr>
      </p:pic>
      <p:sp>
        <p:nvSpPr>
          <p:cNvPr id="13" name="Shape 7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8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Solution</a:t>
            </a:r>
            <a:endParaRPr lang="en-US" sz="2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8548" y="4809411"/>
            <a:ext cx="226814" cy="28348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428548" y="5164455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0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Objectives</a:t>
            </a:r>
            <a:endParaRPr lang="en-US" sz="2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D5E8999-55DE-2226-1277-C5B634990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5821" y="7353178"/>
            <a:ext cx="1752845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0"/>
            <a:ext cx="65836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3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683312"/>
            <a:ext cx="645914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Great Disconnect: Where Innovation Meets Dead Ends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1133951" y="4979551"/>
            <a:ext cx="6118979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"Over 80% of startups fail, with running out of cash being the #2 reason. It's not a lack of ideas, but a lack of access."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793790" y="4724400"/>
            <a:ext cx="30480" cy="1870829"/>
          </a:xfrm>
          <a:prstGeom prst="rect">
            <a:avLst/>
          </a:prstGeom>
          <a:solidFill>
            <a:srgbClr val="B88E23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356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Introducing Ignite:</a:t>
            </a: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 The Ecosystem for Early-Stage Opportunity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44748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mission is to build a direct, trusted pathway between the next generation of founders and the capital that fuels their growth.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9069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Ignite is a dual-track platform that curates deal flow and connects the ecosystem like never before.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638351"/>
            <a:ext cx="13042821" cy="35957"/>
          </a:xfrm>
          <a:prstGeom prst="rect">
            <a:avLst/>
          </a:prstGeom>
          <a:solidFill>
            <a:srgbClr val="454240">
              <a:alpha val="50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5014436"/>
            <a:ext cx="1006661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Result: A Single, Curated Marketplace</a:t>
            </a:r>
            <a:endParaRPr lang="en-US" sz="3550" dirty="0"/>
          </a:p>
        </p:txBody>
      </p:sp>
      <p:sp>
        <p:nvSpPr>
          <p:cNvPr id="7" name="Text 5"/>
          <p:cNvSpPr/>
          <p:nvPr/>
        </p:nvSpPr>
        <p:spPr>
          <a:xfrm>
            <a:off x="793790" y="592157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Investors get access to a powerful, filterable database of vetted startups, reducing noise and dramatically increasing the efficiency of finding their next great investment.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90252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Ignite turns cold outreach into warm introductions.</a:t>
            </a:r>
            <a:endParaRPr lang="en-US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7C5902-B0E6-D18D-04DB-A3CC90A8F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49" y="7293628"/>
            <a:ext cx="1752845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6865"/>
            <a:ext cx="130428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Signaling Problem: How Do Investors Trust the Unknown?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2040255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a market of uncertainty, investors rely on credible "signals" to distinguish high-potential ventures from noise. New startups, by definition, lack a track record, making it difficult to signal their quality.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2775942"/>
            <a:ext cx="4234220" cy="3902631"/>
          </a:xfrm>
          <a:prstGeom prst="roundRect">
            <a:avLst>
              <a:gd name="adj" fmla="val 281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0930" y="2775942"/>
            <a:ext cx="91440" cy="3902631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6" name="Text 4"/>
          <p:cNvSpPr/>
          <p:nvPr/>
        </p:nvSpPr>
        <p:spPr>
          <a:xfrm>
            <a:off x="1055251" y="2968823"/>
            <a:ext cx="3779877" cy="531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Theory of Asymmetric Information: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055251" y="3602355"/>
            <a:ext cx="3779877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Investors have less information about a startup's potential than the founders. To bridge this gap, founders must use signals of quality. Academic research identifies key signals that significantly impact funding success: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055251" y="5065276"/>
            <a:ext cx="377987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Founder's Education:</a:t>
            </a: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degree from an elite institution.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1055251" y="5669161"/>
            <a:ext cx="377987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Third-Party Endorsements:</a:t>
            </a: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Acceptance into a competitive incubator or accelerator program.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5198031" y="2775942"/>
            <a:ext cx="4234220" cy="3902631"/>
          </a:xfrm>
          <a:prstGeom prst="roundRect">
            <a:avLst>
              <a:gd name="adj" fmla="val 281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5175171" y="2775942"/>
            <a:ext cx="91440" cy="3902631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12" name="Text 10"/>
          <p:cNvSpPr/>
          <p:nvPr/>
        </p:nvSpPr>
        <p:spPr>
          <a:xfrm>
            <a:off x="5459492" y="2968823"/>
            <a:ext cx="362426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Institutional Backing as a Signal: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5459492" y="3336608"/>
            <a:ext cx="3779877" cy="1360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Being part of a university's official E-Cell or incubator acts as a powerful, early-stage endorsement. It signals that the venture has passed an initial, rigorous vetting process, de-risking it for external investors.</a:t>
            </a:r>
            <a:endParaRPr lang="en-US" sz="1300" dirty="0"/>
          </a:p>
        </p:txBody>
      </p:sp>
      <p:sp>
        <p:nvSpPr>
          <p:cNvPr id="14" name="Shape 12"/>
          <p:cNvSpPr/>
          <p:nvPr/>
        </p:nvSpPr>
        <p:spPr>
          <a:xfrm>
            <a:off x="9602272" y="2775942"/>
            <a:ext cx="4234220" cy="3902631"/>
          </a:xfrm>
          <a:prstGeom prst="roundRect">
            <a:avLst>
              <a:gd name="adj" fmla="val 2812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579412" y="2775942"/>
            <a:ext cx="91440" cy="3902631"/>
          </a:xfrm>
          <a:prstGeom prst="roundRect">
            <a:avLst>
              <a:gd name="adj" fmla="val 78140"/>
            </a:avLst>
          </a:prstGeom>
          <a:solidFill>
            <a:srgbClr val="B88E23"/>
          </a:solidFill>
          <a:ln/>
        </p:spPr>
      </p:sp>
      <p:sp>
        <p:nvSpPr>
          <p:cNvPr id="16" name="Text 14"/>
          <p:cNvSpPr/>
          <p:nvPr/>
        </p:nvSpPr>
        <p:spPr>
          <a:xfrm>
            <a:off x="9863733" y="296882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Conclusion:</a:t>
            </a:r>
            <a:endParaRPr lang="en-US" sz="1650" dirty="0"/>
          </a:p>
        </p:txBody>
      </p:sp>
      <p:sp>
        <p:nvSpPr>
          <p:cNvPr id="17" name="Text 15"/>
          <p:cNvSpPr/>
          <p:nvPr/>
        </p:nvSpPr>
        <p:spPr>
          <a:xfrm>
            <a:off x="9863733" y="3336608"/>
            <a:ext cx="3779877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Without a strong, early signal, even brilliant ideas from unknown founders are perceived as high-risk and are often overlooked.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93790" y="6869906"/>
            <a:ext cx="13042821" cy="722709"/>
          </a:xfrm>
          <a:prstGeom prst="roundRect">
            <a:avLst>
              <a:gd name="adj" fmla="val 9887"/>
            </a:avLst>
          </a:prstGeom>
          <a:solidFill>
            <a:srgbClr val="F3E4BF"/>
          </a:solidFill>
          <a:ln/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11" y="7124105"/>
            <a:ext cx="212646" cy="170021"/>
          </a:xfrm>
          <a:prstGeom prst="rect">
            <a:avLst/>
          </a:prstGeom>
        </p:spPr>
      </p:pic>
      <p:sp>
        <p:nvSpPr>
          <p:cNvPr id="20" name="Text 17"/>
          <p:cNvSpPr/>
          <p:nvPr/>
        </p:nvSpPr>
        <p:spPr>
          <a:xfrm>
            <a:off x="1346478" y="7082433"/>
            <a:ext cx="1232011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Source:</a:t>
            </a:r>
            <a:r>
              <a:rPr lang="en-US" sz="130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Connelly, B. L., et al. (2011). "Signaling Theory: A Review and Assessment." Journal of Management.</a:t>
            </a:r>
            <a:endParaRPr lang="en-US" sz="13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D8D051B-48ED-C79E-3AD5-B87A40FFF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0166" y="7783948"/>
            <a:ext cx="1752845" cy="386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4134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Social Capital Barrier: Funding Follows Networks, Not Just Innovation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19098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 entrepreneur's success is profoundly linked to their "social capital"—the resources and opportunities embedded within their professional network.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685336"/>
            <a:ext cx="4226600" cy="4355783"/>
          </a:xfrm>
          <a:prstGeom prst="roundRect">
            <a:avLst>
              <a:gd name="adj" fmla="val 18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82861" y="2874407"/>
            <a:ext cx="3848457" cy="566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Power of the Warm Introduction: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982861" y="3550206"/>
            <a:ext cx="3848457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 foundational study in </a:t>
            </a:r>
            <a:r>
              <a:rPr lang="en-US" sz="140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Management Science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found that an entrepreneur's network ties and reputation are primary drivers of venture financing. VCs are overwhelmingly more likely to fund ventures that come through a trusted referral.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82861" y="5400675"/>
            <a:ext cx="3848457" cy="145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Recent industry data confirms this: startups introduced via a warm connection from a trusted source are </a:t>
            </a: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 10 times more likely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to receive investment.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5201841" y="2685336"/>
            <a:ext cx="4226600" cy="4355783"/>
          </a:xfrm>
          <a:prstGeom prst="roundRect">
            <a:avLst>
              <a:gd name="adj" fmla="val 18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390912" y="2874407"/>
            <a:ext cx="304395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Closed-Loop Ecosystems: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90912" y="3266718"/>
            <a:ext cx="3848457" cy="1741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creates a "rich-get-richer" dynamic where founders from established hubs (like Silicon Valley or university ecosystems like Stanford's) have a massive advantage, while outsiders struggle to access these closed networks.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9609892" y="2685336"/>
            <a:ext cx="4226719" cy="4355783"/>
          </a:xfrm>
          <a:prstGeom prst="roundRect">
            <a:avLst>
              <a:gd name="adj" fmla="val 18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8963" y="287440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Conclusion: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98963" y="3266718"/>
            <a:ext cx="3848576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reliance on pre-existing social capital creates an inefficient and inequitable market, systematically excluding founders who lack access to the right networks.</a:t>
            </a:r>
            <a:endParaRPr lang="en-US" sz="1400" dirty="0"/>
          </a:p>
        </p:txBody>
      </p:sp>
      <p:sp>
        <p:nvSpPr>
          <p:cNvPr id="14" name="Text 12"/>
          <p:cNvSpPr/>
          <p:nvPr/>
        </p:nvSpPr>
        <p:spPr>
          <a:xfrm>
            <a:off x="793790" y="7245191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Sources: Shane, S., &amp; Cable, D. (2002). "Network ties...financing of new ventures." Management Science; PitchBook Data (2024).</a:t>
            </a:r>
            <a:endParaRPr lang="en-US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31EC75-D29C-6F03-5236-2DE11525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555" y="7342787"/>
            <a:ext cx="1752845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758547"/>
            <a:ext cx="4466153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Problem Statement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781526" y="1584603"/>
            <a:ext cx="12615863" cy="446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 Fragmented Ecosystem Fuels Inefficiency and Missed Opportunity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81526" y="2299097"/>
            <a:ext cx="13067348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Today's early-stage fundraising landscape is a broken marketplace, characterized by high friction and systemic barriers for its key stakeholders.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81526" y="2964418"/>
            <a:ext cx="249840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 the Entrepreneur: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1526" y="3422213"/>
            <a:ext cx="402014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Access Barrier: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Lack of a personal network is a primary obstacle to securing a first meeting, regardless of the idea's merit.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81526" y="4341971"/>
            <a:ext cx="402014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Credibility Gap: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New founders struggle to signal their legitimacy and potential to investors in a sea of noise.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245060" y="2964418"/>
            <a:ext cx="3612118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 the Investor (VCs &amp; Angels):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245060" y="3422213"/>
            <a:ext cx="402014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Sourcing Challenge: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Sifting through thousands of unsolicited "cold" pitches is highly inefficient and yields low-quality deal flow.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5245060" y="4627721"/>
            <a:ext cx="402014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50"/>
              </a:lnSpc>
              <a:buSzPct val="100000"/>
              <a:buChar char="•"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Discovery Problem: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There is no centralized, trusted platform to discover pre-vetted, high-potential startups emerging from non-traditional hubs like universities.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708594" y="2964418"/>
            <a:ext cx="4005739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 University Incubators (E-Cells):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08594" y="3422213"/>
            <a:ext cx="415528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Reach:</a:t>
            </a: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They lack an effective, scalable channel to showcase their best student-led ventures to a broad network of national and global investors.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781526" y="6123517"/>
            <a:ext cx="13067348" cy="29885"/>
          </a:xfrm>
          <a:prstGeom prst="rect">
            <a:avLst/>
          </a:prstGeom>
          <a:solidFill>
            <a:srgbClr val="454240">
              <a:alpha val="50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49417" y="6555343"/>
            <a:ext cx="12799457" cy="714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How might we create a trusted, centralized ecosystem that systematically connects credible founders with the right capital, leveling the playing field for all?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1526" y="6354366"/>
            <a:ext cx="22860" cy="1116568"/>
          </a:xfrm>
          <a:prstGeom prst="rect">
            <a:avLst/>
          </a:prstGeom>
          <a:solidFill>
            <a:srgbClr val="B88E23"/>
          </a:solidFill>
          <a:ln/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C0FD4-0CD2-121C-2FE0-96D52B09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7910" y="7353178"/>
            <a:ext cx="1752845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9129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Proposed Solution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331000"/>
            <a:ext cx="8641437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Ignite: The Curated Marketplace for Early-Stage Capital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1920716"/>
            <a:ext cx="13042821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Ignite is a comprehensive platform engineered to bridge the gap between innovation and investment by creating a transparent, efficient, and trusted ecosystem. We don't just connect people; we curate opportunity.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793790" y="2731413"/>
            <a:ext cx="5189458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Our Core Architecture: A Dual-Track System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93790" y="3376255"/>
            <a:ext cx="328505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Track A: The University Ecosystem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93790" y="3754041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Student founders are onboarded and mentored by their </a:t>
            </a: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university E-Cell.</a:t>
            </a:r>
            <a:endParaRPr lang="en-US" sz="1150" dirty="0"/>
          </a:p>
        </p:txBody>
      </p:sp>
      <p:sp>
        <p:nvSpPr>
          <p:cNvPr id="8" name="Text 6"/>
          <p:cNvSpPr/>
          <p:nvPr/>
        </p:nvSpPr>
        <p:spPr>
          <a:xfrm>
            <a:off x="793790" y="412242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 pipeline of institutionally-backed ventures with a built-in layer of credibility.</a:t>
            </a:r>
            <a:endParaRPr lang="en-US" sz="1150" dirty="0"/>
          </a:p>
        </p:txBody>
      </p:sp>
      <p:sp>
        <p:nvSpPr>
          <p:cNvPr id="9" name="Text 7"/>
          <p:cNvSpPr/>
          <p:nvPr/>
        </p:nvSpPr>
        <p:spPr>
          <a:xfrm>
            <a:off x="7502604" y="3376255"/>
            <a:ext cx="251805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Track B: The Open Market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02604" y="3754041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Independent founders undergo a rigorous </a:t>
            </a: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platform verification process.</a:t>
            </a:r>
            <a:endParaRPr lang="en-US" sz="1150" dirty="0"/>
          </a:p>
        </p:txBody>
      </p:sp>
      <p:sp>
        <p:nvSpPr>
          <p:cNvPr id="11" name="Text 9"/>
          <p:cNvSpPr/>
          <p:nvPr/>
        </p:nvSpPr>
        <p:spPr>
          <a:xfrm>
            <a:off x="7502604" y="4122420"/>
            <a:ext cx="6341626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Result:</a:t>
            </a: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Access for all high-potential founders, capturing innovation beyond campus walls.</a:t>
            </a:r>
            <a:endParaRPr lang="en-US" sz="1150" dirty="0"/>
          </a:p>
        </p:txBody>
      </p:sp>
      <p:sp>
        <p:nvSpPr>
          <p:cNvPr id="12" name="Text 10"/>
          <p:cNvSpPr/>
          <p:nvPr/>
        </p:nvSpPr>
        <p:spPr>
          <a:xfrm>
            <a:off x="793790" y="4711898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Works:</a:t>
            </a:r>
            <a:endParaRPr lang="en-US" sz="170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209342"/>
            <a:ext cx="4347567" cy="589717"/>
          </a:xfrm>
          <a:prstGeom prst="rect">
            <a:avLst/>
          </a:prstGeom>
        </p:spPr>
      </p:pic>
      <p:sp>
        <p:nvSpPr>
          <p:cNvPr id="14" name="Text 11"/>
          <p:cNvSpPr/>
          <p:nvPr/>
        </p:nvSpPr>
        <p:spPr>
          <a:xfrm>
            <a:off x="941189" y="594645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Vetted Profiles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41189" y="6265188"/>
            <a:ext cx="4052768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Founders create comprehensive profiles including pitch decks, financials, and traction metrics.</a:t>
            </a:r>
            <a:endParaRPr lang="en-US" sz="11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5209342"/>
            <a:ext cx="4347567" cy="589717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5288756" y="594645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Curated Deal Flow</a:t>
            </a:r>
            <a:endParaRPr lang="en-US" sz="1450" dirty="0"/>
          </a:p>
        </p:txBody>
      </p:sp>
      <p:sp>
        <p:nvSpPr>
          <p:cNvPr id="18" name="Text 14"/>
          <p:cNvSpPr/>
          <p:nvPr/>
        </p:nvSpPr>
        <p:spPr>
          <a:xfrm>
            <a:off x="5288756" y="6265188"/>
            <a:ext cx="4052768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VCs gain access to a powerful dashboard, filtering for deals that match their exact investment thesis (sector, stage, university).</a:t>
            </a:r>
            <a:endParaRPr lang="en-US" sz="1150" dirty="0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5209342"/>
            <a:ext cx="4347567" cy="589717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636323" y="5946457"/>
            <a:ext cx="193000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Warm Introductions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9636323" y="6265188"/>
            <a:ext cx="4052768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system facilitates warm introductions through the E-Cell or our platform, ensuring every connection is qualified and context-rich.</a:t>
            </a:r>
            <a:endParaRPr lang="en-US" sz="1150" dirty="0"/>
          </a:p>
        </p:txBody>
      </p:sp>
      <p:sp>
        <p:nvSpPr>
          <p:cNvPr id="22" name="Text 17"/>
          <p:cNvSpPr/>
          <p:nvPr/>
        </p:nvSpPr>
        <p:spPr>
          <a:xfrm>
            <a:off x="793790" y="728567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Ignite replaces the inefficiency of cold outreach with the power of a curated, trusted network.</a:t>
            </a:r>
            <a:endParaRPr lang="en-US" sz="145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2DE9DF-A893-41E9-41BC-DE68763AB5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7555" y="7285673"/>
            <a:ext cx="1752845" cy="87642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771644"/>
            <a:ext cx="4784646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Objectives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87956" y="1656755"/>
            <a:ext cx="12242363" cy="478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B88E23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Building the Foundational Launchpad for the Next Generation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787956" y="2422208"/>
            <a:ext cx="13054489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Our success is measured by the success of our users. We will achieve our vision through the following strategic objectives over the next 24 months:</a:t>
            </a: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787956" y="3230642"/>
            <a:ext cx="4223861" cy="4227195"/>
          </a:xfrm>
          <a:prstGeom prst="roundRect">
            <a:avLst>
              <a:gd name="adj" fmla="val 2598"/>
            </a:avLst>
          </a:prstGeom>
          <a:solidFill>
            <a:srgbClr val="FFFDFA"/>
          </a:solidFill>
          <a:ln/>
        </p:spPr>
      </p:sp>
      <p:sp>
        <p:nvSpPr>
          <p:cNvPr id="6" name="Shape 4"/>
          <p:cNvSpPr/>
          <p:nvPr/>
        </p:nvSpPr>
        <p:spPr>
          <a:xfrm>
            <a:off x="787956" y="3207782"/>
            <a:ext cx="4223861" cy="91440"/>
          </a:xfrm>
          <a:prstGeom prst="roundRect">
            <a:avLst>
              <a:gd name="adj" fmla="val 87907"/>
            </a:avLst>
          </a:prstGeom>
          <a:solidFill>
            <a:srgbClr val="B88E23"/>
          </a:solidFill>
          <a:ln/>
        </p:spPr>
      </p:sp>
      <p:sp>
        <p:nvSpPr>
          <p:cNvPr id="7" name="Shape 5"/>
          <p:cNvSpPr/>
          <p:nvPr/>
        </p:nvSpPr>
        <p:spPr>
          <a:xfrm>
            <a:off x="2612827" y="2943582"/>
            <a:ext cx="574119" cy="574119"/>
          </a:xfrm>
          <a:prstGeom prst="roundRect">
            <a:avLst>
              <a:gd name="adj" fmla="val 159270"/>
            </a:avLst>
          </a:prstGeom>
          <a:solidFill>
            <a:srgbClr val="B88E23"/>
          </a:solidFill>
          <a:ln/>
        </p:spPr>
      </p:sp>
      <p:sp>
        <p:nvSpPr>
          <p:cNvPr id="8" name="Text 6"/>
          <p:cNvSpPr/>
          <p:nvPr/>
        </p:nvSpPr>
        <p:spPr>
          <a:xfrm>
            <a:off x="2785110" y="3087053"/>
            <a:ext cx="22955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1002149" y="3709035"/>
            <a:ext cx="3769519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Ecosystem &amp; Network Growth: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02149" y="4122777"/>
            <a:ext cx="3795474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Onboard Key Institutions:</a:t>
            </a: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Partner with 50 leading university E-Cells and Incubators across the country to build a premier pipeline of talent.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002149" y="5414129"/>
            <a:ext cx="3795474" cy="918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Attract Smart Capital:</a:t>
            </a: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Bring 100+ active, verified VC firms and Angel Networks onto the platform.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5203150" y="3230642"/>
            <a:ext cx="4223980" cy="4227195"/>
          </a:xfrm>
          <a:prstGeom prst="roundRect">
            <a:avLst>
              <a:gd name="adj" fmla="val 2598"/>
            </a:avLst>
          </a:prstGeom>
          <a:solidFill>
            <a:srgbClr val="FFFDFA"/>
          </a:solidFill>
          <a:ln/>
        </p:spPr>
      </p:sp>
      <p:sp>
        <p:nvSpPr>
          <p:cNvPr id="13" name="Shape 11"/>
          <p:cNvSpPr/>
          <p:nvPr/>
        </p:nvSpPr>
        <p:spPr>
          <a:xfrm>
            <a:off x="5203150" y="3207782"/>
            <a:ext cx="4223980" cy="91440"/>
          </a:xfrm>
          <a:prstGeom prst="roundRect">
            <a:avLst>
              <a:gd name="adj" fmla="val 87907"/>
            </a:avLst>
          </a:prstGeom>
          <a:solidFill>
            <a:srgbClr val="B88E23"/>
          </a:solidFill>
          <a:ln/>
        </p:spPr>
      </p:sp>
      <p:sp>
        <p:nvSpPr>
          <p:cNvPr id="14" name="Shape 12"/>
          <p:cNvSpPr/>
          <p:nvPr/>
        </p:nvSpPr>
        <p:spPr>
          <a:xfrm>
            <a:off x="7028021" y="2943582"/>
            <a:ext cx="574119" cy="574119"/>
          </a:xfrm>
          <a:prstGeom prst="roundRect">
            <a:avLst>
              <a:gd name="adj" fmla="val 159270"/>
            </a:avLst>
          </a:prstGeom>
          <a:solidFill>
            <a:srgbClr val="B88E23"/>
          </a:solidFill>
          <a:ln/>
        </p:spPr>
      </p:sp>
      <p:sp>
        <p:nvSpPr>
          <p:cNvPr id="15" name="Text 13"/>
          <p:cNvSpPr/>
          <p:nvPr/>
        </p:nvSpPr>
        <p:spPr>
          <a:xfrm>
            <a:off x="7200305" y="3087053"/>
            <a:ext cx="22955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5417344" y="3709035"/>
            <a:ext cx="3795593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Founder Success &amp; Value Creation: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5417344" y="4421743"/>
            <a:ext cx="3795593" cy="1530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Facilitate Funding:</a:t>
            </a: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Enable over $10 million in seed and pre-seed funding to be successfully raised through connections made on the Ignite platform.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5417344" y="6019205"/>
            <a:ext cx="3795593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Enhance Readiness:</a:t>
            </a: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Ensure at least 70% of active startups on the platform have a complete, "investor-ready" profile, as rated by our quality metrics.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9618464" y="3230642"/>
            <a:ext cx="4223980" cy="4227195"/>
          </a:xfrm>
          <a:prstGeom prst="roundRect">
            <a:avLst>
              <a:gd name="adj" fmla="val 2598"/>
            </a:avLst>
          </a:prstGeom>
          <a:solidFill>
            <a:srgbClr val="FFFDFA"/>
          </a:solidFill>
          <a:ln/>
        </p:spPr>
      </p:sp>
      <p:sp>
        <p:nvSpPr>
          <p:cNvPr id="20" name="Shape 18"/>
          <p:cNvSpPr/>
          <p:nvPr/>
        </p:nvSpPr>
        <p:spPr>
          <a:xfrm>
            <a:off x="9618464" y="3207782"/>
            <a:ext cx="4223980" cy="91440"/>
          </a:xfrm>
          <a:prstGeom prst="roundRect">
            <a:avLst>
              <a:gd name="adj" fmla="val 87907"/>
            </a:avLst>
          </a:prstGeom>
          <a:solidFill>
            <a:srgbClr val="B88E23"/>
          </a:solidFill>
          <a:ln/>
        </p:spPr>
      </p:sp>
      <p:sp>
        <p:nvSpPr>
          <p:cNvPr id="21" name="Shape 19"/>
          <p:cNvSpPr/>
          <p:nvPr/>
        </p:nvSpPr>
        <p:spPr>
          <a:xfrm>
            <a:off x="11443335" y="2943582"/>
            <a:ext cx="574119" cy="574119"/>
          </a:xfrm>
          <a:prstGeom prst="roundRect">
            <a:avLst>
              <a:gd name="adj" fmla="val 159270"/>
            </a:avLst>
          </a:prstGeom>
          <a:solidFill>
            <a:srgbClr val="B88E23"/>
          </a:solidFill>
          <a:ln/>
        </p:spPr>
      </p:sp>
      <p:sp>
        <p:nvSpPr>
          <p:cNvPr id="22" name="Text 20"/>
          <p:cNvSpPr/>
          <p:nvPr/>
        </p:nvSpPr>
        <p:spPr>
          <a:xfrm>
            <a:off x="11615618" y="3087053"/>
            <a:ext cx="22955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9832658" y="3709035"/>
            <a:ext cx="3795593" cy="5979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Platform Leadership &amp; Engagement:</a:t>
            </a:r>
            <a:endParaRPr lang="en-US" sz="1850" dirty="0"/>
          </a:p>
        </p:txBody>
      </p:sp>
      <p:sp>
        <p:nvSpPr>
          <p:cNvPr id="24" name="Text 22"/>
          <p:cNvSpPr/>
          <p:nvPr/>
        </p:nvSpPr>
        <p:spPr>
          <a:xfrm>
            <a:off x="9832658" y="4421743"/>
            <a:ext cx="3795593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Become the Trusted Source:</a:t>
            </a: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Establish Ignite as the #1 platform for discovering university-sourced startups.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9832658" y="5760958"/>
            <a:ext cx="3795593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92CB1B-9AC2-8492-720F-FEBFE8B54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555" y="7276799"/>
            <a:ext cx="1752845" cy="8764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1149</Words>
  <Application>Microsoft Office PowerPoint</Application>
  <PresentationFormat>Custom</PresentationFormat>
  <Paragraphs>99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Libre Baskerville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Om Gawande [CSE - 2024]</cp:lastModifiedBy>
  <cp:revision>2</cp:revision>
  <dcterms:created xsi:type="dcterms:W3CDTF">2025-10-09T10:56:32Z</dcterms:created>
  <dcterms:modified xsi:type="dcterms:W3CDTF">2025-10-09T11:00:22Z</dcterms:modified>
</cp:coreProperties>
</file>